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342" r:id="rId2"/>
    <p:sldId id="343" r:id="rId3"/>
    <p:sldId id="344" r:id="rId4"/>
    <p:sldId id="345" r:id="rId5"/>
    <p:sldId id="346" r:id="rId6"/>
    <p:sldId id="347"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749"/>
    <a:srgbClr val="CBD6B5"/>
    <a:srgbClr val="9CA58C"/>
    <a:srgbClr val="EBD9B6"/>
    <a:srgbClr val="DCF8EB"/>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8C4E7-FA7E-4E0B-BFF8-314CCABF4749}" v="6" dt="2024-06-06T01:15:59.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86447"/>
  </p:normalViewPr>
  <p:slideViewPr>
    <p:cSldViewPr snapToGrid="0" snapToObjects="1">
      <p:cViewPr varScale="1">
        <p:scale>
          <a:sx n="125" d="100"/>
          <a:sy n="125" d="100"/>
        </p:scale>
        <p:origin x="108" y="28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CF8C4E7-FA7E-4E0B-BFF8-314CCABF4749}"/>
    <pc:docChg chg="undo custSel modSld">
      <pc:chgData name="Bess Dunlevy" userId="dd4b9a8537dbe9d0" providerId="LiveId" clId="{3CF8C4E7-FA7E-4E0B-BFF8-314CCABF4749}" dt="2024-06-06T01:17:27.283" v="46" actId="1076"/>
      <pc:docMkLst>
        <pc:docMk/>
      </pc:docMkLst>
      <pc:sldChg chg="addSp modSp mod">
        <pc:chgData name="Bess Dunlevy" userId="dd4b9a8537dbe9d0" providerId="LiveId" clId="{3CF8C4E7-FA7E-4E0B-BFF8-314CCABF4749}" dt="2024-06-06T01:14:59.145" v="12" actId="1076"/>
        <pc:sldMkLst>
          <pc:docMk/>
          <pc:sldMk cId="1508588292" sldId="342"/>
        </pc:sldMkLst>
        <pc:spChg chg="add mod">
          <ac:chgData name="Bess Dunlevy" userId="dd4b9a8537dbe9d0" providerId="LiveId" clId="{3CF8C4E7-FA7E-4E0B-BFF8-314CCABF4749}" dt="2024-06-06T01:14:56.564" v="11" actId="1076"/>
          <ac:spMkLst>
            <pc:docMk/>
            <pc:sldMk cId="1508588292" sldId="342"/>
            <ac:spMk id="6" creationId="{CC8EBFE4-502D-3442-B82D-A3CA19528CEA}"/>
          </ac:spMkLst>
        </pc:spChg>
        <pc:spChg chg="mod">
          <ac:chgData name="Bess Dunlevy" userId="dd4b9a8537dbe9d0" providerId="LiveId" clId="{3CF8C4E7-FA7E-4E0B-BFF8-314CCABF4749}" dt="2024-06-06T01:14:31.485" v="9" actId="20577"/>
          <ac:spMkLst>
            <pc:docMk/>
            <pc:sldMk cId="1508588292" sldId="342"/>
            <ac:spMk id="33" creationId="{143A449B-AAB7-994A-92CE-8F48E2CA7DF6}"/>
          </ac:spMkLst>
        </pc:spChg>
        <pc:picChg chg="mod">
          <ac:chgData name="Bess Dunlevy" userId="dd4b9a8537dbe9d0" providerId="LiveId" clId="{3CF8C4E7-FA7E-4E0B-BFF8-314CCABF4749}" dt="2024-06-06T01:14:59.145" v="12" actId="1076"/>
          <ac:picMkLst>
            <pc:docMk/>
            <pc:sldMk cId="1508588292" sldId="342"/>
            <ac:picMk id="3" creationId="{6A5D1D4C-C1AE-4859-2520-CB1ED5BD2229}"/>
          </ac:picMkLst>
        </pc:picChg>
      </pc:sldChg>
      <pc:sldChg chg="modSp mod">
        <pc:chgData name="Bess Dunlevy" userId="dd4b9a8537dbe9d0" providerId="LiveId" clId="{3CF8C4E7-FA7E-4E0B-BFF8-314CCABF4749}" dt="2024-06-06T01:15:23.028" v="17" actId="255"/>
        <pc:sldMkLst>
          <pc:docMk/>
          <pc:sldMk cId="2096331201" sldId="343"/>
        </pc:sldMkLst>
        <pc:graphicFrameChg chg="mod modGraphic">
          <ac:chgData name="Bess Dunlevy" userId="dd4b9a8537dbe9d0" providerId="LiveId" clId="{3CF8C4E7-FA7E-4E0B-BFF8-314CCABF4749}" dt="2024-06-06T01:15:23.028" v="17" actId="255"/>
          <ac:graphicFrameMkLst>
            <pc:docMk/>
            <pc:sldMk cId="2096331201" sldId="343"/>
            <ac:graphicFrameMk id="1520" creationId="{3D115D85-6891-21A3-198B-51FAAF9E3B0F}"/>
          </ac:graphicFrameMkLst>
        </pc:graphicFrameChg>
      </pc:sldChg>
      <pc:sldChg chg="modSp mod">
        <pc:chgData name="Bess Dunlevy" userId="dd4b9a8537dbe9d0" providerId="LiveId" clId="{3CF8C4E7-FA7E-4E0B-BFF8-314CCABF4749}" dt="2024-06-06T01:15:40.213" v="21" actId="255"/>
        <pc:sldMkLst>
          <pc:docMk/>
          <pc:sldMk cId="591419953" sldId="344"/>
        </pc:sldMkLst>
        <pc:graphicFrameChg chg="mod modGraphic">
          <ac:chgData name="Bess Dunlevy" userId="dd4b9a8537dbe9d0" providerId="LiveId" clId="{3CF8C4E7-FA7E-4E0B-BFF8-314CCABF4749}" dt="2024-06-06T01:15:40.213" v="21" actId="255"/>
          <ac:graphicFrameMkLst>
            <pc:docMk/>
            <pc:sldMk cId="591419953" sldId="344"/>
            <ac:graphicFrameMk id="1520" creationId="{3D115D85-6891-21A3-198B-51FAAF9E3B0F}"/>
          </ac:graphicFrameMkLst>
        </pc:graphicFrameChg>
      </pc:sldChg>
      <pc:sldChg chg="modSp mod">
        <pc:chgData name="Bess Dunlevy" userId="dd4b9a8537dbe9d0" providerId="LiveId" clId="{3CF8C4E7-FA7E-4E0B-BFF8-314CCABF4749}" dt="2024-06-06T01:15:52.736" v="25" actId="255"/>
        <pc:sldMkLst>
          <pc:docMk/>
          <pc:sldMk cId="3416100198" sldId="345"/>
        </pc:sldMkLst>
        <pc:graphicFrameChg chg="mod modGraphic">
          <ac:chgData name="Bess Dunlevy" userId="dd4b9a8537dbe9d0" providerId="LiveId" clId="{3CF8C4E7-FA7E-4E0B-BFF8-314CCABF4749}" dt="2024-06-06T01:15:52.736" v="25" actId="255"/>
          <ac:graphicFrameMkLst>
            <pc:docMk/>
            <pc:sldMk cId="3416100198" sldId="345"/>
            <ac:graphicFrameMk id="1520" creationId="{3D115D85-6891-21A3-198B-51FAAF9E3B0F}"/>
          </ac:graphicFrameMkLst>
        </pc:graphicFrameChg>
      </pc:sldChg>
      <pc:sldChg chg="modSp mod">
        <pc:chgData name="Bess Dunlevy" userId="dd4b9a8537dbe9d0" providerId="LiveId" clId="{3CF8C4E7-FA7E-4E0B-BFF8-314CCABF4749}" dt="2024-06-06T01:16:02.720" v="27" actId="255"/>
        <pc:sldMkLst>
          <pc:docMk/>
          <pc:sldMk cId="385956193" sldId="346"/>
        </pc:sldMkLst>
        <pc:graphicFrameChg chg="mod modGraphic">
          <ac:chgData name="Bess Dunlevy" userId="dd4b9a8537dbe9d0" providerId="LiveId" clId="{3CF8C4E7-FA7E-4E0B-BFF8-314CCABF4749}" dt="2024-06-06T01:16:02.720" v="27" actId="255"/>
          <ac:graphicFrameMkLst>
            <pc:docMk/>
            <pc:sldMk cId="385956193" sldId="346"/>
            <ac:graphicFrameMk id="1520" creationId="{3D115D85-6891-21A3-198B-51FAAF9E3B0F}"/>
          </ac:graphicFrameMkLst>
        </pc:graphicFrameChg>
      </pc:sldChg>
      <pc:sldChg chg="delSp modSp mod">
        <pc:chgData name="Bess Dunlevy" userId="dd4b9a8537dbe9d0" providerId="LiveId" clId="{3CF8C4E7-FA7E-4E0B-BFF8-314CCABF4749}" dt="2024-06-06T01:17:27.283" v="46" actId="1076"/>
        <pc:sldMkLst>
          <pc:docMk/>
          <pc:sldMk cId="342528776" sldId="347"/>
        </pc:sldMkLst>
        <pc:spChg chg="mod">
          <ac:chgData name="Bess Dunlevy" userId="dd4b9a8537dbe9d0" providerId="LiveId" clId="{3CF8C4E7-FA7E-4E0B-BFF8-314CCABF4749}" dt="2024-06-06T01:16:24.924" v="32" actId="1076"/>
          <ac:spMkLst>
            <pc:docMk/>
            <pc:sldMk cId="342528776" sldId="347"/>
            <ac:spMk id="1527" creationId="{0CC3B859-450B-B723-607A-389ADCCFE5D0}"/>
          </ac:spMkLst>
        </pc:spChg>
        <pc:spChg chg="mod">
          <ac:chgData name="Bess Dunlevy" userId="dd4b9a8537dbe9d0" providerId="LiveId" clId="{3CF8C4E7-FA7E-4E0B-BFF8-314CCABF4749}" dt="2024-06-06T01:17:14.379" v="43" actId="14100"/>
          <ac:spMkLst>
            <pc:docMk/>
            <pc:sldMk cId="342528776" sldId="347"/>
            <ac:spMk id="1530" creationId="{35561507-8409-C062-D43E-48990312E0CA}"/>
          </ac:spMkLst>
        </pc:spChg>
        <pc:spChg chg="mod">
          <ac:chgData name="Bess Dunlevy" userId="dd4b9a8537dbe9d0" providerId="LiveId" clId="{3CF8C4E7-FA7E-4E0B-BFF8-314CCABF4749}" dt="2024-06-06T01:16:49.469" v="36"/>
          <ac:spMkLst>
            <pc:docMk/>
            <pc:sldMk cId="342528776" sldId="347"/>
            <ac:spMk id="1533" creationId="{0B738F6B-72E5-7F4E-D139-86F9F421479D}"/>
          </ac:spMkLst>
        </pc:spChg>
        <pc:spChg chg="mod">
          <ac:chgData name="Bess Dunlevy" userId="dd4b9a8537dbe9d0" providerId="LiveId" clId="{3CF8C4E7-FA7E-4E0B-BFF8-314CCABF4749}" dt="2024-06-06T01:16:53.154" v="38" actId="1076"/>
          <ac:spMkLst>
            <pc:docMk/>
            <pc:sldMk cId="342528776" sldId="347"/>
            <ac:spMk id="1536" creationId="{D35D3174-6264-9E79-12D0-5496E4AB1C96}"/>
          </ac:spMkLst>
        </pc:spChg>
        <pc:spChg chg="mod">
          <ac:chgData name="Bess Dunlevy" userId="dd4b9a8537dbe9d0" providerId="LiveId" clId="{3CF8C4E7-FA7E-4E0B-BFF8-314CCABF4749}" dt="2024-06-06T01:17:06.787" v="41" actId="14100"/>
          <ac:spMkLst>
            <pc:docMk/>
            <pc:sldMk cId="342528776" sldId="347"/>
            <ac:spMk id="1539" creationId="{E54749C1-18A3-C2C3-7637-F3AC8DDBC9E7}"/>
          </ac:spMkLst>
        </pc:spChg>
        <pc:spChg chg="mod">
          <ac:chgData name="Bess Dunlevy" userId="dd4b9a8537dbe9d0" providerId="LiveId" clId="{3CF8C4E7-FA7E-4E0B-BFF8-314CCABF4749}" dt="2024-06-06T01:17:27.283" v="46" actId="1076"/>
          <ac:spMkLst>
            <pc:docMk/>
            <pc:sldMk cId="342528776" sldId="347"/>
            <ac:spMk id="1545" creationId="{9D197C36-CAB0-23DE-AE98-F643E1BFF160}"/>
          </ac:spMkLst>
        </pc:spChg>
        <pc:grpChg chg="del">
          <ac:chgData name="Bess Dunlevy" userId="dd4b9a8537dbe9d0" providerId="LiveId" clId="{3CF8C4E7-FA7E-4E0B-BFF8-314CCABF4749}" dt="2024-06-06T01:16:45.405" v="35" actId="478"/>
          <ac:grpSpMkLst>
            <pc:docMk/>
            <pc:sldMk cId="342528776" sldId="347"/>
            <ac:grpSpMk id="1521" creationId="{DA7337CD-E7BE-89F7-407D-4F9617C3BF68}"/>
          </ac:grpSpMkLst>
        </pc:grpChg>
        <pc:grpChg chg="mod">
          <ac:chgData name="Bess Dunlevy" userId="dd4b9a8537dbe9d0" providerId="LiveId" clId="{3CF8C4E7-FA7E-4E0B-BFF8-314CCABF4749}" dt="2024-06-06T01:16:56.167" v="39" actId="1076"/>
          <ac:grpSpMkLst>
            <pc:docMk/>
            <pc:sldMk cId="342528776" sldId="347"/>
            <ac:grpSpMk id="1523" creationId="{1EF6F31B-8577-BB36-25FE-CB21E241DD6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t.smartsheet.com/try-it?trp=57507"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pPr rtl="0"/>
            <a:r>
              <a:rPr lang="pt-BR" sz="2800" b="1" dirty="0">
                <a:solidFill>
                  <a:schemeClr val="tx1">
                    <a:lumMod val="65000"/>
                    <a:lumOff val="35000"/>
                  </a:schemeClr>
                </a:solidFill>
                <a:latin typeface="Century Gothic" panose="020B0502020202020204" pitchFamily="34" charset="0"/>
              </a:rPr>
              <a:t>Exemplo de modelo de </a:t>
            </a:r>
            <a:br>
              <a:rPr lang="en-US" sz="2800" b="1" dirty="0">
                <a:solidFill>
                  <a:schemeClr val="tx1">
                    <a:lumMod val="65000"/>
                    <a:lumOff val="35000"/>
                  </a:schemeClr>
                </a:solidFill>
                <a:latin typeface="Century Gothic" panose="020B0502020202020204" pitchFamily="34" charset="0"/>
              </a:rPr>
            </a:br>
            <a:r>
              <a:rPr lang="pt-BR" sz="2800" b="1" dirty="0">
                <a:solidFill>
                  <a:schemeClr val="tx1">
                    <a:lumMod val="65000"/>
                    <a:lumOff val="35000"/>
                  </a:schemeClr>
                </a:solidFill>
                <a:latin typeface="Century Gothic" panose="020B0502020202020204" pitchFamily="34" charset="0"/>
              </a:rPr>
              <a:t>plano de negócios estratégico anual</a:t>
            </a:r>
          </a:p>
        </p:txBody>
      </p:sp>
      <p:sp>
        <p:nvSpPr>
          <p:cNvPr id="6" name="TextBox 5">
            <a:extLst>
              <a:ext uri="{FF2B5EF4-FFF2-40B4-BE49-F238E27FC236}">
                <a16:creationId xmlns:a16="http://schemas.microsoft.com/office/drawing/2014/main" id="{CC8EBFE4-502D-3442-B82D-A3CA19528CEA}"/>
              </a:ext>
            </a:extLst>
          </p:cNvPr>
          <p:cNvSpPr txBox="1"/>
          <p:nvPr/>
        </p:nvSpPr>
        <p:spPr>
          <a:xfrm>
            <a:off x="300447" y="5012846"/>
            <a:ext cx="6096000" cy="1200329"/>
          </a:xfrm>
          <a:prstGeom prst="rect">
            <a:avLst/>
          </a:prstGeom>
          <a:noFill/>
        </p:spPr>
        <p:txBody>
          <a:bodyPr wrap="square">
            <a:spAutoFit/>
          </a:bodyPr>
          <a:lstStyle/>
          <a:p>
            <a:pPr marL="0" marR="0" rtl="0">
              <a:spcBef>
                <a:spcPts val="0"/>
              </a:spcBef>
              <a:spcAft>
                <a:spcPts val="0"/>
              </a:spcAft>
            </a:pPr>
            <a:r>
              <a:rPr lang="pt-BR"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Este plano estratégico descreve o caminho da Positive Charge para se tornar líder no setor de carregamento de veículos elétricos, concentrando-se na expansão, satisfação do cliente e penetração no mercado no próximo ano.</a:t>
            </a:r>
            <a:r>
              <a:rPr lang="pt-BR" sz="1800" b="1" dirty="0">
                <a:solidFill>
                  <a:srgbClr val="808080"/>
                </a:solidFill>
                <a:effectLst/>
                <a:latin typeface="Century Gothic" panose="020B0502020202020204" pitchFamily="34" charset="0"/>
                <a:ea typeface="Calibri" panose="020F0502020204030204" pitchFamily="34" charset="0"/>
                <a:cs typeface="Arial" panose="020B0604020202020204" pitchFamily="34" charset="0"/>
              </a:rPr>
              <a:t> </a:t>
            </a:r>
          </a:p>
        </p:txBody>
      </p:sp>
      <p:grpSp>
        <p:nvGrpSpPr>
          <p:cNvPr id="2" name="Group 1">
            <a:extLst>
              <a:ext uri="{FF2B5EF4-FFF2-40B4-BE49-F238E27FC236}">
                <a16:creationId xmlns:a16="http://schemas.microsoft.com/office/drawing/2014/main" id="{E5EC6D1C-AED1-981C-688E-E77E501908A3}"/>
              </a:ext>
            </a:extLst>
          </p:cNvPr>
          <p:cNvGrpSpPr/>
          <p:nvPr/>
        </p:nvGrpSpPr>
        <p:grpSpPr>
          <a:xfrm>
            <a:off x="225170" y="2395147"/>
            <a:ext cx="11723114" cy="1229360"/>
            <a:chOff x="225170" y="3019987"/>
            <a:chExt cx="11723114" cy="1229360"/>
          </a:xfrm>
        </p:grpSpPr>
        <p:cxnSp>
          <p:nvCxnSpPr>
            <p:cNvPr id="5" name="Straight Connector 4">
              <a:extLst>
                <a:ext uri="{FF2B5EF4-FFF2-40B4-BE49-F238E27FC236}">
                  <a16:creationId xmlns:a16="http://schemas.microsoft.com/office/drawing/2014/main" id="{6FF18DC3-A093-4957-E0B4-B783C64F2708}"/>
                </a:ext>
              </a:extLst>
            </p:cNvPr>
            <p:cNvCxnSpPr/>
            <p:nvPr/>
          </p:nvCxnSpPr>
          <p:spPr>
            <a:xfrm>
              <a:off x="300447" y="3616888"/>
              <a:ext cx="11606004" cy="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7A0C5DF-0D99-CB65-DCC7-D463292B4B05}"/>
                </a:ext>
              </a:extLst>
            </p:cNvPr>
            <p:cNvGrpSpPr/>
            <p:nvPr/>
          </p:nvGrpSpPr>
          <p:grpSpPr>
            <a:xfrm>
              <a:off x="10545077" y="3026283"/>
              <a:ext cx="1080771" cy="596901"/>
              <a:chOff x="242496" y="70552"/>
              <a:chExt cx="1082175" cy="1883970"/>
            </a:xfrm>
          </p:grpSpPr>
          <p:sp>
            <p:nvSpPr>
              <p:cNvPr id="35" name="Text Box 15">
                <a:extLst>
                  <a:ext uri="{FF2B5EF4-FFF2-40B4-BE49-F238E27FC236}">
                    <a16:creationId xmlns:a16="http://schemas.microsoft.com/office/drawing/2014/main" id="{E21889F6-5C62-8DE3-7619-6B124BD9B240}"/>
                  </a:ext>
                </a:extLst>
              </p:cNvPr>
              <p:cNvSpPr txBox="1"/>
              <p:nvPr/>
            </p:nvSpPr>
            <p:spPr>
              <a:xfrm>
                <a:off x="288266" y="70552"/>
                <a:ext cx="1036405"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6</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03/03</a:t>
                </a:r>
              </a:p>
            </p:txBody>
          </p:sp>
          <p:cxnSp>
            <p:nvCxnSpPr>
              <p:cNvPr id="36" name="Straight Connector 35">
                <a:extLst>
                  <a:ext uri="{FF2B5EF4-FFF2-40B4-BE49-F238E27FC236}">
                    <a16:creationId xmlns:a16="http://schemas.microsoft.com/office/drawing/2014/main" id="{C2165840-AEB0-06AC-E672-C397C5CBC460}"/>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AAD4527C-FC6F-A046-6BDC-E4D487221CA6}"/>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8" name="Group 7">
              <a:extLst>
                <a:ext uri="{FF2B5EF4-FFF2-40B4-BE49-F238E27FC236}">
                  <a16:creationId xmlns:a16="http://schemas.microsoft.com/office/drawing/2014/main" id="{B2376F11-3867-8445-62A3-9D85FAEDE927}"/>
                </a:ext>
              </a:extLst>
            </p:cNvPr>
            <p:cNvGrpSpPr/>
            <p:nvPr/>
          </p:nvGrpSpPr>
          <p:grpSpPr>
            <a:xfrm>
              <a:off x="4295558" y="3028877"/>
              <a:ext cx="1080770" cy="596901"/>
              <a:chOff x="242496" y="70552"/>
              <a:chExt cx="1082174" cy="1883970"/>
            </a:xfrm>
          </p:grpSpPr>
          <p:sp>
            <p:nvSpPr>
              <p:cNvPr id="31" name="Text Box 7">
                <a:extLst>
                  <a:ext uri="{FF2B5EF4-FFF2-40B4-BE49-F238E27FC236}">
                    <a16:creationId xmlns:a16="http://schemas.microsoft.com/office/drawing/2014/main" id="{618C19F5-1845-9389-2A3B-4D2EB62270A4}"/>
                  </a:ext>
                </a:extLst>
              </p:cNvPr>
              <p:cNvSpPr txBox="1"/>
              <p:nvPr/>
            </p:nvSpPr>
            <p:spPr>
              <a:xfrm>
                <a:off x="288265" y="70552"/>
                <a:ext cx="1036405" cy="17893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dirty="0">
                    <a:effectLst/>
                    <a:latin typeface="Century Gothic" panose="020B0502020202020204" pitchFamily="34" charset="0"/>
                    <a:ea typeface="Calibri" panose="020F0502020204030204" pitchFamily="34" charset="0"/>
                    <a:cs typeface="Times New Roman" panose="02020603050405020304" pitchFamily="18" charset="0"/>
                  </a:rPr>
                  <a:t>Marco 2</a:t>
                </a:r>
              </a:p>
              <a:p>
                <a:pPr marL="0" marR="0" rtl="0">
                  <a:spcBef>
                    <a:spcPts val="0"/>
                  </a:spcBef>
                  <a:spcAft>
                    <a:spcPts val="0"/>
                  </a:spcAft>
                </a:pPr>
                <a:r>
                  <a:rPr lang="pt-BR" sz="1200" dirty="0">
                    <a:effectLst/>
                    <a:latin typeface="Century Gothic" panose="020B0502020202020204" pitchFamily="34" charset="0"/>
                    <a:ea typeface="Calibri" panose="020F0502020204030204" pitchFamily="34" charset="0"/>
                    <a:cs typeface="Times New Roman" panose="02020603050405020304" pitchFamily="18" charset="0"/>
                  </a:rPr>
                  <a:t>16/02</a:t>
                </a:r>
              </a:p>
            </p:txBody>
          </p:sp>
          <p:cxnSp>
            <p:nvCxnSpPr>
              <p:cNvPr id="32" name="Straight Connector 31">
                <a:extLst>
                  <a:ext uri="{FF2B5EF4-FFF2-40B4-BE49-F238E27FC236}">
                    <a16:creationId xmlns:a16="http://schemas.microsoft.com/office/drawing/2014/main" id="{0873DD8F-20B2-B71B-803E-C8BA1686C492}"/>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3FE7809B-C8D8-8597-9BC5-16FE80B73577}"/>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85015567-5D1B-BE8C-ECBD-4B00278FB8E1}"/>
                </a:ext>
              </a:extLst>
            </p:cNvPr>
            <p:cNvGrpSpPr/>
            <p:nvPr/>
          </p:nvGrpSpPr>
          <p:grpSpPr>
            <a:xfrm>
              <a:off x="7337997" y="3019987"/>
              <a:ext cx="1080770" cy="596901"/>
              <a:chOff x="242496" y="70552"/>
              <a:chExt cx="1082174" cy="1883970"/>
            </a:xfrm>
          </p:grpSpPr>
          <p:sp>
            <p:nvSpPr>
              <p:cNvPr id="28" name="Text Box 11">
                <a:extLst>
                  <a:ext uri="{FF2B5EF4-FFF2-40B4-BE49-F238E27FC236}">
                    <a16:creationId xmlns:a16="http://schemas.microsoft.com/office/drawing/2014/main" id="{5944DEB2-9F1E-90D4-A896-1E61842DB3AA}"/>
                  </a:ext>
                </a:extLst>
              </p:cNvPr>
              <p:cNvSpPr txBox="1"/>
              <p:nvPr/>
            </p:nvSpPr>
            <p:spPr>
              <a:xfrm>
                <a:off x="288265" y="70552"/>
                <a:ext cx="1036405" cy="17893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4</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23/02</a:t>
                </a:r>
              </a:p>
            </p:txBody>
          </p:sp>
          <p:cxnSp>
            <p:nvCxnSpPr>
              <p:cNvPr id="29" name="Straight Connector 28">
                <a:extLst>
                  <a:ext uri="{FF2B5EF4-FFF2-40B4-BE49-F238E27FC236}">
                    <a16:creationId xmlns:a16="http://schemas.microsoft.com/office/drawing/2014/main" id="{61BA7E09-095E-A892-BB96-33CDCB7FB197}"/>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12A71BFE-2E9D-89E1-1D42-1BA8E7C2E8C0}"/>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0" name="Group 9">
              <a:extLst>
                <a:ext uri="{FF2B5EF4-FFF2-40B4-BE49-F238E27FC236}">
                  <a16:creationId xmlns:a16="http://schemas.microsoft.com/office/drawing/2014/main" id="{85249912-B7E0-AA09-77FB-1781611B71A1}"/>
                </a:ext>
              </a:extLst>
            </p:cNvPr>
            <p:cNvGrpSpPr/>
            <p:nvPr/>
          </p:nvGrpSpPr>
          <p:grpSpPr>
            <a:xfrm>
              <a:off x="1973687" y="3596407"/>
              <a:ext cx="1117600" cy="623569"/>
              <a:chOff x="195580" y="-641985"/>
              <a:chExt cx="1557845" cy="831349"/>
            </a:xfrm>
          </p:grpSpPr>
          <p:sp>
            <p:nvSpPr>
              <p:cNvPr id="25" name="Text Box 35">
                <a:extLst>
                  <a:ext uri="{FF2B5EF4-FFF2-40B4-BE49-F238E27FC236}">
                    <a16:creationId xmlns:a16="http://schemas.microsoft.com/office/drawing/2014/main" id="{998CD650-00E0-B981-D1AC-6FA854349F41}"/>
                  </a:ext>
                </a:extLst>
              </p:cNvPr>
              <p:cNvSpPr txBox="1"/>
              <p:nvPr/>
            </p:nvSpPr>
            <p:spPr>
              <a:xfrm>
                <a:off x="341314" y="-416389"/>
                <a:ext cx="1412111" cy="60575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1</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11/02</a:t>
                </a:r>
              </a:p>
            </p:txBody>
          </p:sp>
          <p:cxnSp>
            <p:nvCxnSpPr>
              <p:cNvPr id="26" name="Straight Connector 25">
                <a:extLst>
                  <a:ext uri="{FF2B5EF4-FFF2-40B4-BE49-F238E27FC236}">
                    <a16:creationId xmlns:a16="http://schemas.microsoft.com/office/drawing/2014/main" id="{34F26E1A-E1B8-4E5A-5ECD-6DBC9EB76F52}"/>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FEBE0465-F416-2491-2377-9CD467F2CBD2}"/>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1" name="Group 10">
              <a:extLst>
                <a:ext uri="{FF2B5EF4-FFF2-40B4-BE49-F238E27FC236}">
                  <a16:creationId xmlns:a16="http://schemas.microsoft.com/office/drawing/2014/main" id="{EFA08DAB-3C98-C930-C79B-93AC0791FE27}"/>
                </a:ext>
              </a:extLst>
            </p:cNvPr>
            <p:cNvGrpSpPr/>
            <p:nvPr/>
          </p:nvGrpSpPr>
          <p:grpSpPr>
            <a:xfrm>
              <a:off x="5566849" y="3620935"/>
              <a:ext cx="1117600" cy="623569"/>
              <a:chOff x="195580" y="-641985"/>
              <a:chExt cx="1557845" cy="831349"/>
            </a:xfrm>
          </p:grpSpPr>
          <p:sp>
            <p:nvSpPr>
              <p:cNvPr id="22" name="Text Box 25">
                <a:extLst>
                  <a:ext uri="{FF2B5EF4-FFF2-40B4-BE49-F238E27FC236}">
                    <a16:creationId xmlns:a16="http://schemas.microsoft.com/office/drawing/2014/main" id="{9ED3D343-FAB8-F720-50C6-7977CAA11EB6}"/>
                  </a:ext>
                </a:extLst>
              </p:cNvPr>
              <p:cNvSpPr txBox="1"/>
              <p:nvPr/>
            </p:nvSpPr>
            <p:spPr>
              <a:xfrm>
                <a:off x="341314" y="-416388"/>
                <a:ext cx="1412111"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3</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20/02</a:t>
                </a:r>
              </a:p>
            </p:txBody>
          </p:sp>
          <p:cxnSp>
            <p:nvCxnSpPr>
              <p:cNvPr id="23" name="Straight Connector 22">
                <a:extLst>
                  <a:ext uri="{FF2B5EF4-FFF2-40B4-BE49-F238E27FC236}">
                    <a16:creationId xmlns:a16="http://schemas.microsoft.com/office/drawing/2014/main" id="{1C962572-1DF7-0698-E0F5-55B4A34A69D8}"/>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049DA6D9-B50D-2B88-44E9-017EAF458C50}"/>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2" name="Group 11">
              <a:extLst>
                <a:ext uri="{FF2B5EF4-FFF2-40B4-BE49-F238E27FC236}">
                  <a16:creationId xmlns:a16="http://schemas.microsoft.com/office/drawing/2014/main" id="{2832BFE9-78B8-35D7-8A76-DD6695954D18}"/>
                </a:ext>
              </a:extLst>
            </p:cNvPr>
            <p:cNvGrpSpPr/>
            <p:nvPr/>
          </p:nvGrpSpPr>
          <p:grpSpPr>
            <a:xfrm>
              <a:off x="8555635" y="3625778"/>
              <a:ext cx="1117600" cy="623569"/>
              <a:chOff x="195580" y="-641985"/>
              <a:chExt cx="1557844" cy="831349"/>
            </a:xfrm>
          </p:grpSpPr>
          <p:sp>
            <p:nvSpPr>
              <p:cNvPr id="19" name="Text Box 19">
                <a:extLst>
                  <a:ext uri="{FF2B5EF4-FFF2-40B4-BE49-F238E27FC236}">
                    <a16:creationId xmlns:a16="http://schemas.microsoft.com/office/drawing/2014/main" id="{66BE5DC4-903F-777F-2CDA-2544AC89D9A0}"/>
                  </a:ext>
                </a:extLst>
              </p:cNvPr>
              <p:cNvSpPr txBox="1"/>
              <p:nvPr/>
            </p:nvSpPr>
            <p:spPr>
              <a:xfrm>
                <a:off x="341314" y="-416388"/>
                <a:ext cx="1412110"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Marco 5</a:t>
                </a:r>
              </a:p>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01/03</a:t>
                </a:r>
              </a:p>
            </p:txBody>
          </p:sp>
          <p:cxnSp>
            <p:nvCxnSpPr>
              <p:cNvPr id="20" name="Straight Connector 19">
                <a:extLst>
                  <a:ext uri="{FF2B5EF4-FFF2-40B4-BE49-F238E27FC236}">
                    <a16:creationId xmlns:a16="http://schemas.microsoft.com/office/drawing/2014/main" id="{21FECF9A-66CF-2484-3ADC-89F52738C369}"/>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6C8E876-8930-7276-1720-469688F4BD57}"/>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3" name="Group 12">
              <a:extLst>
                <a:ext uri="{FF2B5EF4-FFF2-40B4-BE49-F238E27FC236}">
                  <a16:creationId xmlns:a16="http://schemas.microsoft.com/office/drawing/2014/main" id="{E3D1E2B4-5891-381E-DFEA-54267F078C7A}"/>
                </a:ext>
              </a:extLst>
            </p:cNvPr>
            <p:cNvGrpSpPr/>
            <p:nvPr/>
          </p:nvGrpSpPr>
          <p:grpSpPr>
            <a:xfrm>
              <a:off x="679358" y="3028877"/>
              <a:ext cx="1080770" cy="596901"/>
              <a:chOff x="242496" y="70552"/>
              <a:chExt cx="1082174" cy="1883970"/>
            </a:xfrm>
          </p:grpSpPr>
          <p:sp>
            <p:nvSpPr>
              <p:cNvPr id="16" name="Text Box 42">
                <a:extLst>
                  <a:ext uri="{FF2B5EF4-FFF2-40B4-BE49-F238E27FC236}">
                    <a16:creationId xmlns:a16="http://schemas.microsoft.com/office/drawing/2014/main" id="{081CF6DF-3402-D55E-1BCD-7A0649F58A35}"/>
                  </a:ext>
                </a:extLst>
              </p:cNvPr>
              <p:cNvSpPr txBox="1"/>
              <p:nvPr/>
            </p:nvSpPr>
            <p:spPr>
              <a:xfrm>
                <a:off x="288265" y="70552"/>
                <a:ext cx="1036405" cy="17893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dirty="0">
                    <a:effectLst/>
                    <a:latin typeface="Century Gothic" panose="020B0502020202020204" pitchFamily="34" charset="0"/>
                    <a:ea typeface="Calibri" panose="020F0502020204030204" pitchFamily="34" charset="0"/>
                    <a:cs typeface="Times New Roman" panose="02020603050405020304" pitchFamily="18" charset="0"/>
                  </a:rPr>
                  <a:t>Início</a:t>
                </a:r>
              </a:p>
              <a:p>
                <a:pPr marL="0" marR="0" rtl="0">
                  <a:spcBef>
                    <a:spcPts val="0"/>
                  </a:spcBef>
                  <a:spcAft>
                    <a:spcPts val="0"/>
                  </a:spcAft>
                </a:pPr>
                <a:r>
                  <a:rPr lang="pt-BR" sz="1200" dirty="0">
                    <a:effectLst/>
                    <a:latin typeface="Century Gothic" panose="020B0502020202020204" pitchFamily="34" charset="0"/>
                    <a:ea typeface="Calibri" panose="020F0502020204030204" pitchFamily="34" charset="0"/>
                    <a:cs typeface="Times New Roman" panose="02020603050405020304" pitchFamily="18" charset="0"/>
                  </a:rPr>
                  <a:t>08/02</a:t>
                </a:r>
              </a:p>
            </p:txBody>
          </p:sp>
          <p:cxnSp>
            <p:nvCxnSpPr>
              <p:cNvPr id="17" name="Straight Connector 16">
                <a:extLst>
                  <a:ext uri="{FF2B5EF4-FFF2-40B4-BE49-F238E27FC236}">
                    <a16:creationId xmlns:a16="http://schemas.microsoft.com/office/drawing/2014/main" id="{B0000DF8-7430-149F-9F7C-9400FC6F1321}"/>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2AD9F4CB-4E69-5A78-997D-9A8E1314753A}"/>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4" name="Oval 13">
              <a:extLst>
                <a:ext uri="{FF2B5EF4-FFF2-40B4-BE49-F238E27FC236}">
                  <a16:creationId xmlns:a16="http://schemas.microsoft.com/office/drawing/2014/main" id="{6B7D2DB9-BEC3-FBC0-8CA3-19806B4B2768}"/>
                </a:ext>
              </a:extLst>
            </p:cNvPr>
            <p:cNvSpPr/>
            <p:nvPr/>
          </p:nvSpPr>
          <p:spPr>
            <a:xfrm>
              <a:off x="225170" y="3525200"/>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B508C56-476E-E860-0ECB-8BE962F36FF9}"/>
                </a:ext>
              </a:extLst>
            </p:cNvPr>
            <p:cNvSpPr/>
            <p:nvPr/>
          </p:nvSpPr>
          <p:spPr>
            <a:xfrm>
              <a:off x="11794280" y="3534090"/>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pt-BR" sz="2400">
                <a:solidFill>
                  <a:schemeClr val="accent5"/>
                </a:solidFill>
                <a:latin typeface="Century Gothic" panose="020B0502020202020204" pitchFamily="34" charset="0"/>
              </a:rPr>
              <a:t>VISÃO GERAL DOS NEGÓCIOS</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1388300176"/>
              </p:ext>
            </p:extLst>
          </p:nvPr>
        </p:nvGraphicFramePr>
        <p:xfrm>
          <a:off x="405331" y="921795"/>
          <a:ext cx="11520370" cy="570038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900128">
                <a:tc>
                  <a:txBody>
                    <a:bodyPr/>
                    <a:lstStyle/>
                    <a:p>
                      <a:pPr algn="ctr" rtl="0"/>
                      <a:r>
                        <a:rPr lang="pt-BR" sz="1600" b="1" dirty="0">
                          <a:solidFill>
                            <a:schemeClr val="tx1">
                              <a:lumMod val="65000"/>
                              <a:lumOff val="35000"/>
                            </a:schemeClr>
                          </a:solidFill>
                          <a:latin typeface="Century Gothic" panose="020B0502020202020204" pitchFamily="34" charset="0"/>
                        </a:rPr>
                        <a:t>NOSSA VISÃO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pt-BR"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Liderar a transição global para o transporte sustentável por meio de soluções inovadoras e acessíveis de carregamento de veículos elétricos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900128">
                <a:tc>
                  <a:txBody>
                    <a:bodyPr/>
                    <a:lstStyle/>
                    <a:p>
                      <a:pPr algn="ctr" rtl="0"/>
                      <a:r>
                        <a:rPr lang="pt-BR" sz="1600" b="1" dirty="0">
                          <a:solidFill>
                            <a:schemeClr val="tx1">
                              <a:lumMod val="65000"/>
                              <a:lumOff val="35000"/>
                            </a:schemeClr>
                          </a:solidFill>
                          <a:latin typeface="Century Gothic" panose="020B0502020202020204" pitchFamily="34" charset="0"/>
                        </a:rPr>
                        <a:t>NOSSA MISSÃO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pt-BR"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Fornecer serviços contínuos, eficientes e ecológicos de carregamento e logística de veículos elétricos, melhorando a experiência dos proprietários desses veículos e contribuindo para um planeta mais sustentável.</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900128">
                <a:tc>
                  <a:txBody>
                    <a:bodyPr/>
                    <a:lstStyle/>
                    <a:p>
                      <a:pPr algn="ctr" rtl="0"/>
                      <a:r>
                        <a:rPr lang="pt-BR" sz="1600" b="1" dirty="0">
                          <a:solidFill>
                            <a:schemeClr val="tx1">
                              <a:lumMod val="65000"/>
                              <a:lumOff val="35000"/>
                            </a:schemeClr>
                          </a:solidFill>
                          <a:latin typeface="Century Gothic" panose="020B0502020202020204" pitchFamily="34" charset="0"/>
                        </a:rPr>
                        <a:t>O PRODUTO QUE FORNECEMOS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pt-BR" sz="1200" b="0" dirty="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Estações de carregamento de veículos elétricos de última geração e fáceis de usar e suporte logístico para proprietários individuais e empresas de veículos elétricos, com foco na confiabilidade, velocidade e acessibilidade.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pt-BR" sz="2400" dirty="0">
                <a:solidFill>
                  <a:schemeClr val="tx1">
                    <a:lumMod val="65000"/>
                    <a:lumOff val="35000"/>
                  </a:schemeClr>
                </a:solidFill>
                <a:latin typeface="Century Gothic" panose="020B0502020202020204" pitchFamily="34" charset="0"/>
              </a:rPr>
              <a:t>ANÁLISE DE MERCADO</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64985312"/>
              </p:ext>
            </p:extLst>
          </p:nvPr>
        </p:nvGraphicFramePr>
        <p:xfrm>
          <a:off x="405331" y="921795"/>
          <a:ext cx="1152037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449160">
                <a:tc>
                  <a:txBody>
                    <a:bodyPr/>
                    <a:lstStyle/>
                    <a:p>
                      <a:pPr algn="ctr" rtl="0"/>
                      <a:r>
                        <a:rPr lang="pt-BR" sz="1600" b="1" dirty="0">
                          <a:solidFill>
                            <a:schemeClr val="tx1">
                              <a:lumMod val="65000"/>
                              <a:lumOff val="35000"/>
                            </a:schemeClr>
                          </a:solidFill>
                          <a:latin typeface="Century Gothic" panose="020B0502020202020204" pitchFamily="34" charset="0"/>
                        </a:rPr>
                        <a:t>QUEM ESTAMOS FOCANDO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pt-BR"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Proprietários, potenciais compradores, empresas com frotas de veículos elétricos e locais comerciais que procuram oferecer soluções de carregamento para esses veículos.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rtl="0"/>
                      <a:r>
                        <a:rPr lang="pt-BR" sz="1600" b="1" dirty="0">
                          <a:solidFill>
                            <a:schemeClr val="tx1">
                              <a:lumMod val="65000"/>
                              <a:lumOff val="35000"/>
                            </a:schemeClr>
                          </a:solidFill>
                          <a:latin typeface="Century Gothic" panose="020B0502020202020204" pitchFamily="34" charset="0"/>
                        </a:rPr>
                        <a:t>O PROBLEMA QUE ESTAMOS RESOLVENDO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pt-BR"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Abordar a falta de infraestrutura de carregamento confiável, rápido e acessível para proprietários e empresas de veículos elétricos, facilitando a mudança para o transporte sustentável.</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rtl="0"/>
                      <a:r>
                        <a:rPr lang="pt-BR" sz="1600" b="1" dirty="0">
                          <a:solidFill>
                            <a:schemeClr val="tx1">
                              <a:lumMod val="65000"/>
                              <a:lumOff val="35000"/>
                            </a:schemeClr>
                          </a:solidFill>
                          <a:latin typeface="Century Gothic" panose="020B0502020202020204" pitchFamily="34" charset="0"/>
                        </a:rPr>
                        <a:t>NOSSOS CONCORRENTES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pt-BR"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Provedores de rede de carregamento de veículos elétricos consolidados e novos operadores com ofertas semelhantes.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rtl="0"/>
                      <a:r>
                        <a:rPr lang="pt-BR" sz="1600" b="1" dirty="0">
                          <a:solidFill>
                            <a:schemeClr val="tx1">
                              <a:lumMod val="65000"/>
                              <a:lumOff val="35000"/>
                            </a:schemeClr>
                          </a:solidFill>
                          <a:latin typeface="Century Gothic" panose="020B0502020202020204" pitchFamily="34" charset="0"/>
                        </a:rPr>
                        <a:t>NOSSA VANTAGEM COMPETITIVA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pt-BR" sz="1200" b="0" dirty="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Nossa combinação exclusiva de tecnologia de ponta, serviços centrados no cliente e suporte logístico abrangente nos diferencia, garantindo uma experiência superior de carregamento.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59141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pt-BR" sz="2400" dirty="0">
                <a:solidFill>
                  <a:schemeClr val="accent5"/>
                </a:solidFill>
                <a:latin typeface="Century Gothic" panose="020B0502020202020204" pitchFamily="34" charset="0"/>
              </a:rPr>
              <a:t>PLANO DE VENDAS E MARKETING</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272977067"/>
              </p:ext>
            </p:extLst>
          </p:nvPr>
        </p:nvGraphicFramePr>
        <p:xfrm>
          <a:off x="405331" y="921795"/>
          <a:ext cx="1152037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449160">
                <a:tc>
                  <a:txBody>
                    <a:bodyPr/>
                    <a:lstStyle/>
                    <a:p>
                      <a:pPr algn="ctr" rtl="0"/>
                      <a:r>
                        <a:rPr lang="pt-BR" sz="1600" b="1" dirty="0">
                          <a:solidFill>
                            <a:schemeClr val="tx1">
                              <a:lumMod val="65000"/>
                              <a:lumOff val="35000"/>
                            </a:schemeClr>
                          </a:solidFill>
                          <a:latin typeface="Century Gothic" panose="020B0502020202020204" pitchFamily="34" charset="0"/>
                        </a:rPr>
                        <a:t>CANAIS DE MARKETING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pt-BR" sz="1200" b="0" dirty="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Marketing digital (SEO, PPC, redes sociais), parcerias com fabricantes de veículos elétricos e envolvimento em exposições de energia verde e sustentabilidade.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rtl="0"/>
                      <a:r>
                        <a:rPr lang="pt-BR" sz="1600" b="1" dirty="0">
                          <a:solidFill>
                            <a:schemeClr val="tx1">
                              <a:lumMod val="65000"/>
                              <a:lumOff val="35000"/>
                            </a:schemeClr>
                          </a:solidFill>
                          <a:latin typeface="Century Gothic" panose="020B0502020202020204" pitchFamily="34" charset="0"/>
                        </a:rPr>
                        <a:t>MATERIAIS DE MARKETING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pt-BR"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Folhetos informativos, conteúdo atraente do site, campanhas de redes sociais envolventes e estudos de caso informativos.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rtl="0"/>
                      <a:r>
                        <a:rPr lang="pt-BR" sz="1600" b="1" dirty="0">
                          <a:solidFill>
                            <a:schemeClr val="tx1">
                              <a:lumMod val="65000"/>
                              <a:lumOff val="35000"/>
                            </a:schemeClr>
                          </a:solidFill>
                          <a:latin typeface="Century Gothic" panose="020B0502020202020204" pitchFamily="34" charset="0"/>
                        </a:rPr>
                        <a:t>ESTRATÉGIA DE PREÇOS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pt-BR" sz="1200" b="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Modelos de preços competitivos com várias opções de assinatura para as diferentes necessidades do usuário, incluindo assinaturas com pagamento por uso e mensais.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rtl="0"/>
                      <a:r>
                        <a:rPr lang="pt-BR" sz="1600" b="1" dirty="0">
                          <a:solidFill>
                            <a:schemeClr val="tx1">
                              <a:lumMod val="65000"/>
                              <a:lumOff val="35000"/>
                            </a:schemeClr>
                          </a:solidFill>
                          <a:latin typeface="Century Gothic" panose="020B0502020202020204" pitchFamily="34" charset="0"/>
                        </a:rPr>
                        <a:t>CANAIS DE DISTRIBUIÇÃO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pt-BR" sz="1200" b="0" dirty="0">
                          <a:solidFill>
                            <a:srgbClr val="000000"/>
                          </a:solidFill>
                          <a:effectLst/>
                          <a:highlight>
                            <a:srgbClr val="FFFFFF"/>
                          </a:highlight>
                          <a:latin typeface="Century Gothic" panose="020B0502020202020204" pitchFamily="34" charset="0"/>
                          <a:ea typeface="Times New Roman" panose="02020603050405020304" pitchFamily="18" charset="0"/>
                          <a:cs typeface="Calibri" panose="020F0502020204030204" pitchFamily="34" charset="0"/>
                        </a:rPr>
                        <a:t>Vendas diretas para empresas e vendas online para consumidores individuais juntamente com a colocação estratégica de nossas estações de carregamento em locais de alta demanda.</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41610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pt-BR" sz="2400" dirty="0">
                <a:solidFill>
                  <a:schemeClr val="tx1">
                    <a:lumMod val="65000"/>
                    <a:lumOff val="35000"/>
                  </a:schemeClr>
                </a:solidFill>
                <a:latin typeface="Century Gothic" panose="020B0502020202020204" pitchFamily="34" charset="0"/>
              </a:rPr>
              <a:t>PRINCIPAIS OBJETIVOS E MÉTRICAS DE SUCESSO</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412847118"/>
              </p:ext>
            </p:extLst>
          </p:nvPr>
        </p:nvGraphicFramePr>
        <p:xfrm>
          <a:off x="405331" y="921795"/>
          <a:ext cx="11520370" cy="56190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746806">
                <a:tc gridSpan="2">
                  <a:txBody>
                    <a:bodyPr/>
                    <a:lstStyle/>
                    <a:p>
                      <a:pPr algn="ctr" rtl="0"/>
                      <a:r>
                        <a:rPr lang="pt-BR" sz="1600" b="1" dirty="0">
                          <a:solidFill>
                            <a:schemeClr val="tx1">
                              <a:lumMod val="65000"/>
                              <a:lumOff val="35000"/>
                            </a:schemeClr>
                          </a:solidFill>
                          <a:latin typeface="Century Gothic" panose="020B0502020202020204" pitchFamily="34" charset="0"/>
                        </a:rPr>
                        <a:t>OBJETIVOS QUE PLANEJAMOS ALCANÇAR EM UM DETERMINADO PRAZO E COMO OS MEDIREMOS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hMerge="1">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624078">
                <a:tc>
                  <a:txBody>
                    <a:bodyPr/>
                    <a:lstStyle/>
                    <a:p>
                      <a:pPr algn="r" rtl="0"/>
                      <a:r>
                        <a:rPr lang="pt-BR" sz="1600" b="1" dirty="0">
                          <a:solidFill>
                            <a:schemeClr val="tx1">
                              <a:lumMod val="65000"/>
                              <a:lumOff val="35000"/>
                            </a:schemeClr>
                          </a:solidFill>
                          <a:latin typeface="Century Gothic" panose="020B0502020202020204"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pt-BR" sz="12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Aumentar em 30% o número de estações de carregamento neste ano. MÉTRICA: acompanhar o número de novas instalações mensalmente.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624078">
                <a:tc>
                  <a:txBody>
                    <a:bodyPr/>
                    <a:lstStyle/>
                    <a:p>
                      <a:pPr algn="r" rtl="0"/>
                      <a:r>
                        <a:rPr lang="pt-BR" sz="1600" b="1" dirty="0">
                          <a:solidFill>
                            <a:schemeClr val="tx1">
                              <a:lumMod val="65000"/>
                              <a:lumOff val="35000"/>
                            </a:schemeClr>
                          </a:solidFill>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pt-BR" sz="12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Aumentar em 25% nossa base de clientes até o final do ano. MÉTRICA: medir assinaturas e taxas de uso.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624078">
                <a:tc>
                  <a:txBody>
                    <a:bodyPr/>
                    <a:lstStyle/>
                    <a:p>
                      <a:pPr algn="r" rtl="0"/>
                      <a:r>
                        <a:rPr lang="pt-BR" sz="1600" b="1" dirty="0">
                          <a:solidFill>
                            <a:schemeClr val="tx1">
                              <a:lumMod val="65000"/>
                              <a:lumOff val="35000"/>
                            </a:schemeClr>
                          </a:solidFill>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pt-BR"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Alcançar uma taxa de satisfação do cliente de mais de 90%. MÉTRICA: usar pesquisas de clientes e feedback para melhoria contínua.</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8595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3" name="Picture 1552" descr="Mudança de calendário">
            <a:extLst>
              <a:ext uri="{FF2B5EF4-FFF2-40B4-BE49-F238E27FC236}">
                <a16:creationId xmlns:a16="http://schemas.microsoft.com/office/drawing/2014/main" id="{B546D90F-DC02-6090-84F3-CFE4DA263E95}"/>
              </a:ext>
            </a:extLst>
          </p:cNvPr>
          <p:cNvPicPr>
            <a:picLocks noChangeAspect="1"/>
          </p:cNvPicPr>
          <p:nvPr/>
        </p:nvPicPr>
        <p:blipFill>
          <a:blip r:embed="rId2">
            <a:duotone>
              <a:prstClr val="black"/>
              <a:schemeClr val="accent5">
                <a:tint val="45000"/>
                <a:satMod val="400000"/>
              </a:schemeClr>
            </a:duotone>
            <a:alphaModFix amt="12000"/>
          </a:blip>
          <a:stretch>
            <a:fillRect/>
          </a:stretch>
        </p:blipFill>
        <p:spPr>
          <a:xfrm>
            <a:off x="0" y="0"/>
            <a:ext cx="12192000" cy="6858000"/>
          </a:xfrm>
          <a:prstGeom prst="rect">
            <a:avLst/>
          </a:prstGeom>
        </p:spPr>
      </p:pic>
      <p:cxnSp>
        <p:nvCxnSpPr>
          <p:cNvPr id="1549" name="Straight Connector 1548">
            <a:extLst>
              <a:ext uri="{FF2B5EF4-FFF2-40B4-BE49-F238E27FC236}">
                <a16:creationId xmlns:a16="http://schemas.microsoft.com/office/drawing/2014/main" id="{3F1E37A8-2A73-7A99-118A-C2BA24CA29D7}"/>
              </a:ext>
            </a:extLst>
          </p:cNvPr>
          <p:cNvCxnSpPr/>
          <p:nvPr/>
        </p:nvCxnSpPr>
        <p:spPr>
          <a:xfrm>
            <a:off x="300447" y="3547732"/>
            <a:ext cx="11606004" cy="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10900953" cy="461665"/>
          </a:xfrm>
          <a:prstGeom prst="rect">
            <a:avLst/>
          </a:prstGeom>
          <a:noFill/>
        </p:spPr>
        <p:txBody>
          <a:bodyPr wrap="square" rtlCol="0">
            <a:spAutoFit/>
          </a:bodyPr>
          <a:lstStyle/>
          <a:p>
            <a:pPr rtl="0"/>
            <a:r>
              <a:rPr lang="pt-BR" sz="2400" dirty="0">
                <a:solidFill>
                  <a:schemeClr val="tx1">
                    <a:lumMod val="65000"/>
                    <a:lumOff val="35000"/>
                  </a:schemeClr>
                </a:solidFill>
                <a:latin typeface="Century Gothic" panose="020B0502020202020204" pitchFamily="34" charset="0"/>
              </a:rPr>
              <a:t>LINHA DO TEMPO DE MARCOS PARA O ANO DE 20XX</a:t>
            </a:r>
          </a:p>
        </p:txBody>
      </p:sp>
      <p:grpSp>
        <p:nvGrpSpPr>
          <p:cNvPr id="2" name="Group 1">
            <a:extLst>
              <a:ext uri="{FF2B5EF4-FFF2-40B4-BE49-F238E27FC236}">
                <a16:creationId xmlns:a16="http://schemas.microsoft.com/office/drawing/2014/main" id="{0D9310B3-E516-7B74-CFB1-7041AB7E205A}"/>
              </a:ext>
            </a:extLst>
          </p:cNvPr>
          <p:cNvGrpSpPr/>
          <p:nvPr/>
        </p:nvGrpSpPr>
        <p:grpSpPr>
          <a:xfrm>
            <a:off x="10545077" y="2770563"/>
            <a:ext cx="1571112" cy="783465"/>
            <a:chOff x="242496" y="-518291"/>
            <a:chExt cx="1573152" cy="2472813"/>
          </a:xfrm>
        </p:grpSpPr>
        <p:sp>
          <p:nvSpPr>
            <p:cNvPr id="1545" name="Text Box 15">
              <a:extLst>
                <a:ext uri="{FF2B5EF4-FFF2-40B4-BE49-F238E27FC236}">
                  <a16:creationId xmlns:a16="http://schemas.microsoft.com/office/drawing/2014/main" id="{9D197C36-CAB0-23DE-AE98-F643E1BFF160}"/>
                </a:ext>
              </a:extLst>
            </p:cNvPr>
            <p:cNvSpPr txBox="1"/>
            <p:nvPr/>
          </p:nvSpPr>
          <p:spPr>
            <a:xfrm>
              <a:off x="298599" y="-518291"/>
              <a:ext cx="1517049"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dirty="0">
                  <a:effectLst/>
                  <a:latin typeface="Century Gothic" panose="020B0502020202020204" pitchFamily="34" charset="0"/>
                  <a:ea typeface="Calibri" panose="020F0502020204030204" pitchFamily="34" charset="0"/>
                  <a:cs typeface="Times New Roman" panose="02020603050405020304" pitchFamily="18" charset="0"/>
                </a:rPr>
                <a:t>Fim do ano – Revisar feedback do cliente</a:t>
              </a:r>
            </a:p>
          </p:txBody>
        </p:sp>
        <p:cxnSp>
          <p:nvCxnSpPr>
            <p:cNvPr id="1546" name="Straight Connector 1545">
              <a:extLst>
                <a:ext uri="{FF2B5EF4-FFF2-40B4-BE49-F238E27FC236}">
                  <a16:creationId xmlns:a16="http://schemas.microsoft.com/office/drawing/2014/main" id="{A870F7D6-E134-77A4-B5FE-40CD316CBA8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7" name="Oval 1546">
              <a:extLst>
                <a:ext uri="{FF2B5EF4-FFF2-40B4-BE49-F238E27FC236}">
                  <a16:creationId xmlns:a16="http://schemas.microsoft.com/office/drawing/2014/main" id="{91C1584E-0368-832F-587A-0C8424A7A2EC}"/>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2" name="Group 1521">
            <a:extLst>
              <a:ext uri="{FF2B5EF4-FFF2-40B4-BE49-F238E27FC236}">
                <a16:creationId xmlns:a16="http://schemas.microsoft.com/office/drawing/2014/main" id="{393DAC4E-8E6F-2BD1-5AAC-FF049E0CF3C4}"/>
              </a:ext>
            </a:extLst>
          </p:cNvPr>
          <p:cNvGrpSpPr/>
          <p:nvPr/>
        </p:nvGrpSpPr>
        <p:grpSpPr>
          <a:xfrm>
            <a:off x="7337997" y="2950831"/>
            <a:ext cx="1560791" cy="596901"/>
            <a:chOff x="242496" y="70552"/>
            <a:chExt cx="1562819" cy="1883970"/>
          </a:xfrm>
        </p:grpSpPr>
        <p:sp>
          <p:nvSpPr>
            <p:cNvPr id="1539" name="Text Box 11">
              <a:extLst>
                <a:ext uri="{FF2B5EF4-FFF2-40B4-BE49-F238E27FC236}">
                  <a16:creationId xmlns:a16="http://schemas.microsoft.com/office/drawing/2014/main" id="{E54749C1-18A3-C2C3-7637-F3AC8DDBC9E7}"/>
                </a:ext>
              </a:extLst>
            </p:cNvPr>
            <p:cNvSpPr txBox="1"/>
            <p:nvPr/>
          </p:nvSpPr>
          <p:spPr>
            <a:xfrm>
              <a:off x="288264" y="70552"/>
              <a:ext cx="1517051"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T4 – Ampliar parcerias.</a:t>
              </a:r>
            </a:p>
          </p:txBody>
        </p:sp>
        <p:cxnSp>
          <p:nvCxnSpPr>
            <p:cNvPr id="1540" name="Straight Connector 1539">
              <a:extLst>
                <a:ext uri="{FF2B5EF4-FFF2-40B4-BE49-F238E27FC236}">
                  <a16:creationId xmlns:a16="http://schemas.microsoft.com/office/drawing/2014/main" id="{57867B54-F331-3568-AABC-25F9E7C087D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1" name="Oval 1540">
              <a:extLst>
                <a:ext uri="{FF2B5EF4-FFF2-40B4-BE49-F238E27FC236}">
                  <a16:creationId xmlns:a16="http://schemas.microsoft.com/office/drawing/2014/main" id="{8C6985B6-7136-665E-9DFD-A7FD416DEC0F}"/>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3" name="Group 1522">
            <a:extLst>
              <a:ext uri="{FF2B5EF4-FFF2-40B4-BE49-F238E27FC236}">
                <a16:creationId xmlns:a16="http://schemas.microsoft.com/office/drawing/2014/main" id="{1EF6F31B-8577-BB36-25FE-CB21E241DD6E}"/>
              </a:ext>
            </a:extLst>
          </p:cNvPr>
          <p:cNvGrpSpPr/>
          <p:nvPr/>
        </p:nvGrpSpPr>
        <p:grpSpPr>
          <a:xfrm>
            <a:off x="2606172" y="3527251"/>
            <a:ext cx="1660770" cy="623568"/>
            <a:chOff x="195580" y="-641985"/>
            <a:chExt cx="2314980" cy="831348"/>
          </a:xfrm>
        </p:grpSpPr>
        <p:sp>
          <p:nvSpPr>
            <p:cNvPr id="1536" name="Text Box 35">
              <a:extLst>
                <a:ext uri="{FF2B5EF4-FFF2-40B4-BE49-F238E27FC236}">
                  <a16:creationId xmlns:a16="http://schemas.microsoft.com/office/drawing/2014/main" id="{D35D3174-6264-9E79-12D0-5496E4AB1C96}"/>
                </a:ext>
              </a:extLst>
            </p:cNvPr>
            <p:cNvSpPr txBox="1"/>
            <p:nvPr/>
          </p:nvSpPr>
          <p:spPr>
            <a:xfrm>
              <a:off x="341314" y="-416388"/>
              <a:ext cx="2169246" cy="6057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T2 – Abrir 20 novas estações de carregamento.</a:t>
              </a:r>
            </a:p>
          </p:txBody>
        </p:sp>
        <p:cxnSp>
          <p:nvCxnSpPr>
            <p:cNvPr id="1537" name="Straight Connector 1536">
              <a:extLst>
                <a:ext uri="{FF2B5EF4-FFF2-40B4-BE49-F238E27FC236}">
                  <a16:creationId xmlns:a16="http://schemas.microsoft.com/office/drawing/2014/main" id="{94646A4F-1AC2-D923-6475-F800AFB8FAF0}"/>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8" name="Oval 1537">
              <a:extLst>
                <a:ext uri="{FF2B5EF4-FFF2-40B4-BE49-F238E27FC236}">
                  <a16:creationId xmlns:a16="http://schemas.microsoft.com/office/drawing/2014/main" id="{B6121196-6EEA-FE82-E95F-901A6901588C}"/>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4" name="Group 1523">
            <a:extLst>
              <a:ext uri="{FF2B5EF4-FFF2-40B4-BE49-F238E27FC236}">
                <a16:creationId xmlns:a16="http://schemas.microsoft.com/office/drawing/2014/main" id="{3B20E03C-0E21-820B-A2E3-FCD0E587C3F1}"/>
              </a:ext>
            </a:extLst>
          </p:cNvPr>
          <p:cNvGrpSpPr/>
          <p:nvPr/>
        </p:nvGrpSpPr>
        <p:grpSpPr>
          <a:xfrm>
            <a:off x="5566849" y="3551779"/>
            <a:ext cx="1366162" cy="623569"/>
            <a:chOff x="195580" y="-641985"/>
            <a:chExt cx="1904321" cy="831349"/>
          </a:xfrm>
        </p:grpSpPr>
        <p:sp>
          <p:nvSpPr>
            <p:cNvPr id="1533" name="Text Box 25">
              <a:extLst>
                <a:ext uri="{FF2B5EF4-FFF2-40B4-BE49-F238E27FC236}">
                  <a16:creationId xmlns:a16="http://schemas.microsoft.com/office/drawing/2014/main" id="{0B738F6B-72E5-7F4E-D139-86F9F421479D}"/>
                </a:ext>
              </a:extLst>
            </p:cNvPr>
            <p:cNvSpPr txBox="1"/>
            <p:nvPr/>
          </p:nvSpPr>
          <p:spPr>
            <a:xfrm>
              <a:off x="341313" y="-416388"/>
              <a:ext cx="1758588"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dirty="0">
                  <a:effectLst/>
                  <a:latin typeface="Century Gothic" panose="020B0502020202020204" pitchFamily="34" charset="0"/>
                  <a:ea typeface="Calibri" panose="020F0502020204030204" pitchFamily="34" charset="0"/>
                  <a:cs typeface="Times New Roman" panose="02020603050405020304" pitchFamily="18" charset="0"/>
                </a:rPr>
                <a:t>T3 – Lançar programa de fidelidade.</a:t>
              </a:r>
            </a:p>
          </p:txBody>
        </p:sp>
        <p:cxnSp>
          <p:nvCxnSpPr>
            <p:cNvPr id="1534" name="Straight Connector 1533">
              <a:extLst>
                <a:ext uri="{FF2B5EF4-FFF2-40B4-BE49-F238E27FC236}">
                  <a16:creationId xmlns:a16="http://schemas.microsoft.com/office/drawing/2014/main" id="{A28B2231-742D-B585-17B2-87E0010E2C7D}"/>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5" name="Oval 1534">
              <a:extLst>
                <a:ext uri="{FF2B5EF4-FFF2-40B4-BE49-F238E27FC236}">
                  <a16:creationId xmlns:a16="http://schemas.microsoft.com/office/drawing/2014/main" id="{71020505-0EDA-B5E0-F058-A19796A18A81}"/>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5" name="Group 1524">
            <a:extLst>
              <a:ext uri="{FF2B5EF4-FFF2-40B4-BE49-F238E27FC236}">
                <a16:creationId xmlns:a16="http://schemas.microsoft.com/office/drawing/2014/main" id="{E207FAD3-7860-B9B1-53B8-A66F0DAC3F90}"/>
              </a:ext>
            </a:extLst>
          </p:cNvPr>
          <p:cNvGrpSpPr/>
          <p:nvPr/>
        </p:nvGrpSpPr>
        <p:grpSpPr>
          <a:xfrm>
            <a:off x="8555635" y="3556622"/>
            <a:ext cx="1607539" cy="623569"/>
            <a:chOff x="195580" y="-641985"/>
            <a:chExt cx="2240780" cy="831349"/>
          </a:xfrm>
        </p:grpSpPr>
        <p:sp>
          <p:nvSpPr>
            <p:cNvPr id="1530" name="Text Box 19">
              <a:extLst>
                <a:ext uri="{FF2B5EF4-FFF2-40B4-BE49-F238E27FC236}">
                  <a16:creationId xmlns:a16="http://schemas.microsoft.com/office/drawing/2014/main" id="{35561507-8409-C062-D43E-48990312E0CA}"/>
                </a:ext>
              </a:extLst>
            </p:cNvPr>
            <p:cNvSpPr txBox="1"/>
            <p:nvPr/>
          </p:nvSpPr>
          <p:spPr>
            <a:xfrm>
              <a:off x="341314" y="-416388"/>
              <a:ext cx="2095046"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a:effectLst/>
                  <a:latin typeface="Century Gothic" panose="020B0502020202020204" pitchFamily="34" charset="0"/>
                  <a:ea typeface="Calibri" panose="020F0502020204030204" pitchFamily="34" charset="0"/>
                  <a:cs typeface="Times New Roman" panose="02020603050405020304" pitchFamily="18" charset="0"/>
                </a:rPr>
                <a:t>T4 – Alcançar um aumento de 25%.</a:t>
              </a:r>
            </a:p>
          </p:txBody>
        </p:sp>
        <p:cxnSp>
          <p:nvCxnSpPr>
            <p:cNvPr id="1531" name="Straight Connector 1530">
              <a:extLst>
                <a:ext uri="{FF2B5EF4-FFF2-40B4-BE49-F238E27FC236}">
                  <a16:creationId xmlns:a16="http://schemas.microsoft.com/office/drawing/2014/main" id="{A0FFAF29-AEC8-111E-6263-D60EED469B1C}"/>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2" name="Oval 1531">
              <a:extLst>
                <a:ext uri="{FF2B5EF4-FFF2-40B4-BE49-F238E27FC236}">
                  <a16:creationId xmlns:a16="http://schemas.microsoft.com/office/drawing/2014/main" id="{259D1D66-63D2-2B12-4C8E-1FD478FB3838}"/>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6" name="Group 1525">
            <a:extLst>
              <a:ext uri="{FF2B5EF4-FFF2-40B4-BE49-F238E27FC236}">
                <a16:creationId xmlns:a16="http://schemas.microsoft.com/office/drawing/2014/main" id="{94E1C1C1-0B82-9707-94DF-3C7F67995BC2}"/>
              </a:ext>
            </a:extLst>
          </p:cNvPr>
          <p:cNvGrpSpPr/>
          <p:nvPr/>
        </p:nvGrpSpPr>
        <p:grpSpPr>
          <a:xfrm>
            <a:off x="679358" y="2661869"/>
            <a:ext cx="1691997" cy="894753"/>
            <a:chOff x="242496" y="-869544"/>
            <a:chExt cx="1694195" cy="2824066"/>
          </a:xfrm>
        </p:grpSpPr>
        <p:sp>
          <p:nvSpPr>
            <p:cNvPr id="1527" name="Text Box 42">
              <a:extLst>
                <a:ext uri="{FF2B5EF4-FFF2-40B4-BE49-F238E27FC236}">
                  <a16:creationId xmlns:a16="http://schemas.microsoft.com/office/drawing/2014/main" id="{0CC3B859-450B-B723-607A-389ADCCFE5D0}"/>
                </a:ext>
              </a:extLst>
            </p:cNvPr>
            <p:cNvSpPr txBox="1"/>
            <p:nvPr/>
          </p:nvSpPr>
          <p:spPr>
            <a:xfrm>
              <a:off x="318817" y="-869544"/>
              <a:ext cx="1617874"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pt-BR" sz="1200" dirty="0">
                  <a:effectLst/>
                  <a:latin typeface="Century Gothic" panose="020B0502020202020204" pitchFamily="34" charset="0"/>
                  <a:ea typeface="Calibri" panose="020F0502020204030204" pitchFamily="34" charset="0"/>
                  <a:cs typeface="Times New Roman" panose="02020603050405020304" pitchFamily="18" charset="0"/>
                </a:rPr>
                <a:t>T1 – Lançar campanha de marketing digital.</a:t>
              </a:r>
            </a:p>
          </p:txBody>
        </p:sp>
        <p:cxnSp>
          <p:nvCxnSpPr>
            <p:cNvPr id="1528" name="Straight Connector 1527">
              <a:extLst>
                <a:ext uri="{FF2B5EF4-FFF2-40B4-BE49-F238E27FC236}">
                  <a16:creationId xmlns:a16="http://schemas.microsoft.com/office/drawing/2014/main" id="{E5082ADF-2FEA-72D7-EF6F-58E0D357763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29" name="Oval 1528">
              <a:extLst>
                <a:ext uri="{FF2B5EF4-FFF2-40B4-BE49-F238E27FC236}">
                  <a16:creationId xmlns:a16="http://schemas.microsoft.com/office/drawing/2014/main" id="{77AA3324-A502-33F0-8F31-6B694E4CBB13}"/>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550" name="Oval 1549">
            <a:extLst>
              <a:ext uri="{FF2B5EF4-FFF2-40B4-BE49-F238E27FC236}">
                <a16:creationId xmlns:a16="http://schemas.microsoft.com/office/drawing/2014/main" id="{3B551B12-7EBB-3297-10AC-F2431AFBADE6}"/>
              </a:ext>
            </a:extLst>
          </p:cNvPr>
          <p:cNvSpPr/>
          <p:nvPr/>
        </p:nvSpPr>
        <p:spPr>
          <a:xfrm>
            <a:off x="225170" y="345604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1" name="Oval 1550">
            <a:extLst>
              <a:ext uri="{FF2B5EF4-FFF2-40B4-BE49-F238E27FC236}">
                <a16:creationId xmlns:a16="http://schemas.microsoft.com/office/drawing/2014/main" id="{CEAEE745-061F-B922-1E79-7E5260C7C735}"/>
              </a:ext>
            </a:extLst>
          </p:cNvPr>
          <p:cNvSpPr/>
          <p:nvPr/>
        </p:nvSpPr>
        <p:spPr>
          <a:xfrm>
            <a:off x="11794280" y="346493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52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1070</TotalTime>
  <Words>8202</Words>
  <Application>Microsoft Office PowerPoint</Application>
  <PresentationFormat>Widescreen</PresentationFormat>
  <Paragraphs>7640</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Geneva</vt: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Mira Li</cp:lastModifiedBy>
  <cp:revision>45</cp:revision>
  <dcterms:created xsi:type="dcterms:W3CDTF">2022-05-22T18:55:25Z</dcterms:created>
  <dcterms:modified xsi:type="dcterms:W3CDTF">2024-09-24T14:32:06Z</dcterms:modified>
</cp:coreProperties>
</file>